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2" d="100"/>
          <a:sy n="62" d="100"/>
        </p:scale>
        <p:origin x="5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1186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gamma.app"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440186"/>
            <a:ext cx="7477601" cy="1666399"/>
          </a:xfrm>
          <a:prstGeom prst="rect">
            <a:avLst/>
          </a:prstGeom>
          <a:noFill/>
          <a:ln/>
        </p:spPr>
        <p:txBody>
          <a:bodyPr wrap="square" rtlCol="0" anchor="t"/>
          <a:lstStyle/>
          <a:p>
            <a:pPr marL="0" indent="0">
              <a:lnSpc>
                <a:spcPts val="6561"/>
              </a:lnSpc>
              <a:buNone/>
            </a:pPr>
            <a:r>
              <a:rPr lang="en-US" sz="5249" dirty="0">
                <a:solidFill>
                  <a:srgbClr val="FFFFFF"/>
                </a:solidFill>
                <a:latin typeface="Fraunces" pitchFamily="34" charset="0"/>
                <a:ea typeface="Fraunces" pitchFamily="34" charset="-122"/>
                <a:cs typeface="Fraunces" pitchFamily="34" charset="-120"/>
              </a:rPr>
              <a:t>Sentiment Analysis for Stock Price Impact</a:t>
            </a:r>
            <a:endParaRPr lang="en-US" sz="5249" dirty="0"/>
          </a:p>
        </p:txBody>
      </p:sp>
      <p:sp>
        <p:nvSpPr>
          <p:cNvPr id="6" name="Text 3"/>
          <p:cNvSpPr/>
          <p:nvPr/>
        </p:nvSpPr>
        <p:spPr>
          <a:xfrm>
            <a:off x="6319599" y="4439841"/>
            <a:ext cx="7477601" cy="710803"/>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Sentiment analysis is a powerful tool used to extract and analyze the sentiment of a text, including in stock market prediction.</a:t>
            </a:r>
            <a:endParaRPr lang="en-US" sz="1750" dirty="0"/>
          </a:p>
        </p:txBody>
      </p:sp>
      <p:sp>
        <p:nvSpPr>
          <p:cNvPr id="7" name="Shape 4"/>
          <p:cNvSpPr/>
          <p:nvPr/>
        </p:nvSpPr>
        <p:spPr>
          <a:xfrm>
            <a:off x="6319599" y="5417225"/>
            <a:ext cx="355402" cy="355402"/>
          </a:xfrm>
          <a:prstGeom prst="roundRect">
            <a:avLst>
              <a:gd name="adj" fmla="val 25726039"/>
            </a:avLst>
          </a:prstGeom>
          <a:noFill/>
          <a:ln w="7620">
            <a:solidFill>
              <a:srgbClr val="FFFFFF"/>
            </a:solidFill>
            <a:prstDash val="solid"/>
          </a:ln>
        </p:spPr>
      </p:sp>
      <p:pic>
        <p:nvPicPr>
          <p:cNvPr id="8" name="Image 1" descr="preencoded.png"/>
          <p:cNvPicPr>
            <a:picLocks noChangeAspect="1"/>
          </p:cNvPicPr>
          <p:nvPr/>
        </p:nvPicPr>
        <p:blipFill>
          <a:blip r:embed="rId4"/>
          <a:stretch>
            <a:fillRect/>
          </a:stretch>
        </p:blipFill>
        <p:spPr>
          <a:xfrm>
            <a:off x="6327219" y="5424845"/>
            <a:ext cx="340162" cy="340162"/>
          </a:xfrm>
          <a:prstGeom prst="rect">
            <a:avLst/>
          </a:prstGeom>
        </p:spPr>
      </p:pic>
      <p:sp>
        <p:nvSpPr>
          <p:cNvPr id="9" name="Text 5"/>
          <p:cNvSpPr/>
          <p:nvPr/>
        </p:nvSpPr>
        <p:spPr>
          <a:xfrm>
            <a:off x="6786086" y="5400556"/>
            <a:ext cx="2545080" cy="388858"/>
          </a:xfrm>
          <a:prstGeom prst="rect">
            <a:avLst/>
          </a:prstGeom>
          <a:noFill/>
          <a:ln/>
        </p:spPr>
        <p:txBody>
          <a:bodyPr wrap="none" rtlCol="0" anchor="t"/>
          <a:lstStyle/>
          <a:p>
            <a:pPr marL="0" indent="0" algn="l">
              <a:lnSpc>
                <a:spcPts val="3062"/>
              </a:lnSpc>
              <a:buNone/>
            </a:pPr>
            <a:r>
              <a:rPr lang="en-US" sz="2187" b="1" dirty="0">
                <a:solidFill>
                  <a:srgbClr val="EBECEF"/>
                </a:solidFill>
                <a:latin typeface="Epilogue" pitchFamily="34" charset="0"/>
                <a:ea typeface="Epilogue" pitchFamily="34" charset="-122"/>
                <a:cs typeface="Epilogue" pitchFamily="34" charset="-120"/>
              </a:rPr>
              <a:t>by Ankita Gharate</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1392555"/>
            <a:ext cx="1014984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The Importance of Sentiment Analysis</a:t>
            </a:r>
            <a:endParaRPr lang="en-US" sz="4374" dirty="0"/>
          </a:p>
        </p:txBody>
      </p:sp>
      <p:pic>
        <p:nvPicPr>
          <p:cNvPr id="5" name="Image 0" descr="preencoded.png"/>
          <p:cNvPicPr>
            <a:picLocks noChangeAspect="1"/>
          </p:cNvPicPr>
          <p:nvPr/>
        </p:nvPicPr>
        <p:blipFill>
          <a:blip r:embed="rId3"/>
          <a:stretch>
            <a:fillRect/>
          </a:stretch>
        </p:blipFill>
        <p:spPr>
          <a:xfrm>
            <a:off x="2037993" y="2531269"/>
            <a:ext cx="3295888" cy="2036921"/>
          </a:xfrm>
          <a:prstGeom prst="rect">
            <a:avLst/>
          </a:prstGeom>
        </p:spPr>
      </p:pic>
      <p:sp>
        <p:nvSpPr>
          <p:cNvPr id="6" name="Text 3"/>
          <p:cNvSpPr/>
          <p:nvPr/>
        </p:nvSpPr>
        <p:spPr>
          <a:xfrm>
            <a:off x="2037993" y="4845844"/>
            <a:ext cx="320802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Stock Market Prediction</a:t>
            </a:r>
            <a:endParaRPr lang="en-US" sz="2187" dirty="0"/>
          </a:p>
        </p:txBody>
      </p:sp>
      <p:sp>
        <p:nvSpPr>
          <p:cNvPr id="7" name="Text 4"/>
          <p:cNvSpPr/>
          <p:nvPr/>
        </p:nvSpPr>
        <p:spPr>
          <a:xfrm>
            <a:off x="2037993" y="5415201"/>
            <a:ext cx="3295888" cy="1066205"/>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Sentiment analysis plays a crucial role in predicting stock market movements.</a:t>
            </a:r>
            <a:endParaRPr lang="en-US" sz="1750" dirty="0"/>
          </a:p>
        </p:txBody>
      </p:sp>
      <p:pic>
        <p:nvPicPr>
          <p:cNvPr id="8" name="Image 1" descr="preencoded.png"/>
          <p:cNvPicPr>
            <a:picLocks noChangeAspect="1"/>
          </p:cNvPicPr>
          <p:nvPr/>
        </p:nvPicPr>
        <p:blipFill>
          <a:blip r:embed="rId4"/>
          <a:stretch>
            <a:fillRect/>
          </a:stretch>
        </p:blipFill>
        <p:spPr>
          <a:xfrm>
            <a:off x="5667137" y="2531269"/>
            <a:ext cx="3296007" cy="2037040"/>
          </a:xfrm>
          <a:prstGeom prst="rect">
            <a:avLst/>
          </a:prstGeom>
        </p:spPr>
      </p:pic>
      <p:sp>
        <p:nvSpPr>
          <p:cNvPr id="9" name="Text 5"/>
          <p:cNvSpPr/>
          <p:nvPr/>
        </p:nvSpPr>
        <p:spPr>
          <a:xfrm>
            <a:off x="5667137" y="4845963"/>
            <a:ext cx="316230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Financial News Analysis</a:t>
            </a:r>
            <a:endParaRPr lang="en-US" sz="2187" dirty="0"/>
          </a:p>
        </p:txBody>
      </p:sp>
      <p:sp>
        <p:nvSpPr>
          <p:cNvPr id="10" name="Text 6"/>
          <p:cNvSpPr/>
          <p:nvPr/>
        </p:nvSpPr>
        <p:spPr>
          <a:xfrm>
            <a:off x="5667137" y="5415320"/>
            <a:ext cx="3296007" cy="1066205"/>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It helps analyze the impact of financial news on investor sentiment and market trends.</a:t>
            </a:r>
            <a:endParaRPr lang="en-US" sz="1750" dirty="0"/>
          </a:p>
        </p:txBody>
      </p:sp>
      <p:pic>
        <p:nvPicPr>
          <p:cNvPr id="11" name="Image 2" descr="preencoded.png"/>
          <p:cNvPicPr>
            <a:picLocks noChangeAspect="1"/>
          </p:cNvPicPr>
          <p:nvPr/>
        </p:nvPicPr>
        <p:blipFill>
          <a:blip r:embed="rId5"/>
          <a:stretch>
            <a:fillRect/>
          </a:stretch>
        </p:blipFill>
        <p:spPr>
          <a:xfrm>
            <a:off x="9296400" y="2531269"/>
            <a:ext cx="3296007" cy="2037040"/>
          </a:xfrm>
          <a:prstGeom prst="rect">
            <a:avLst/>
          </a:prstGeom>
        </p:spPr>
      </p:pic>
      <p:sp>
        <p:nvSpPr>
          <p:cNvPr id="12" name="Text 7"/>
          <p:cNvSpPr/>
          <p:nvPr/>
        </p:nvSpPr>
        <p:spPr>
          <a:xfrm>
            <a:off x="9296400" y="4845963"/>
            <a:ext cx="280416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Consumer Sentiment</a:t>
            </a:r>
            <a:endParaRPr lang="en-US" sz="2187" dirty="0"/>
          </a:p>
        </p:txBody>
      </p:sp>
      <p:sp>
        <p:nvSpPr>
          <p:cNvPr id="13" name="Text 8"/>
          <p:cNvSpPr/>
          <p:nvPr/>
        </p:nvSpPr>
        <p:spPr>
          <a:xfrm>
            <a:off x="9296400" y="5415320"/>
            <a:ext cx="3296007" cy="1421606"/>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Sentiment analysis helps gauge consumer sentiment, impacting stock prices of companies.</a:t>
            </a:r>
            <a:endParaRPr lang="en-US" sz="1750" dirty="0"/>
          </a:p>
        </p:txBody>
      </p:sp>
      <p:pic>
        <p:nvPicPr>
          <p:cNvPr id="14"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2424946"/>
            <a:ext cx="616458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Resources for Learning</a:t>
            </a:r>
            <a:endParaRPr lang="en-US" sz="4374" dirty="0"/>
          </a:p>
        </p:txBody>
      </p:sp>
      <p:sp>
        <p:nvSpPr>
          <p:cNvPr id="5" name="Shape 3"/>
          <p:cNvSpPr/>
          <p:nvPr/>
        </p:nvSpPr>
        <p:spPr>
          <a:xfrm>
            <a:off x="2037993" y="3737253"/>
            <a:ext cx="499943" cy="499943"/>
          </a:xfrm>
          <a:prstGeom prst="roundRect">
            <a:avLst>
              <a:gd name="adj" fmla="val 20000"/>
            </a:avLst>
          </a:prstGeom>
          <a:solidFill>
            <a:srgbClr val="283157"/>
          </a:solidFill>
          <a:ln w="13811">
            <a:solidFill>
              <a:srgbClr val="303B69"/>
            </a:solidFill>
            <a:prstDash val="solid"/>
          </a:ln>
        </p:spPr>
      </p:sp>
      <p:sp>
        <p:nvSpPr>
          <p:cNvPr id="6" name="Text 4"/>
          <p:cNvSpPr/>
          <p:nvPr/>
        </p:nvSpPr>
        <p:spPr>
          <a:xfrm>
            <a:off x="2211705" y="3778925"/>
            <a:ext cx="15240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1</a:t>
            </a:r>
            <a:endParaRPr lang="en-US" sz="2624" dirty="0"/>
          </a:p>
        </p:txBody>
      </p:sp>
      <p:sp>
        <p:nvSpPr>
          <p:cNvPr id="7" name="Text 5"/>
          <p:cNvSpPr/>
          <p:nvPr/>
        </p:nvSpPr>
        <p:spPr>
          <a:xfrm>
            <a:off x="2760107" y="3813572"/>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Online Courses</a:t>
            </a:r>
            <a:endParaRPr lang="en-US" sz="2187" dirty="0"/>
          </a:p>
        </p:txBody>
      </p:sp>
      <p:sp>
        <p:nvSpPr>
          <p:cNvPr id="8" name="Text 6"/>
          <p:cNvSpPr/>
          <p:nvPr/>
        </p:nvSpPr>
        <p:spPr>
          <a:xfrm>
            <a:off x="2760107" y="4382929"/>
            <a:ext cx="2647950"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Explore online platforms like Coursera and edX for sentiment analysis courses.</a:t>
            </a:r>
            <a:endParaRPr lang="en-US" sz="1750" dirty="0"/>
          </a:p>
        </p:txBody>
      </p:sp>
      <p:sp>
        <p:nvSpPr>
          <p:cNvPr id="9" name="Shape 7"/>
          <p:cNvSpPr/>
          <p:nvPr/>
        </p:nvSpPr>
        <p:spPr>
          <a:xfrm>
            <a:off x="5630228" y="3737253"/>
            <a:ext cx="499943" cy="499943"/>
          </a:xfrm>
          <a:prstGeom prst="roundRect">
            <a:avLst>
              <a:gd name="adj" fmla="val 20000"/>
            </a:avLst>
          </a:prstGeom>
          <a:solidFill>
            <a:srgbClr val="283157"/>
          </a:solidFill>
          <a:ln w="13811">
            <a:solidFill>
              <a:srgbClr val="303B69"/>
            </a:solidFill>
            <a:prstDash val="solid"/>
          </a:ln>
        </p:spPr>
      </p:sp>
      <p:sp>
        <p:nvSpPr>
          <p:cNvPr id="10" name="Text 8"/>
          <p:cNvSpPr/>
          <p:nvPr/>
        </p:nvSpPr>
        <p:spPr>
          <a:xfrm>
            <a:off x="5777270" y="3778925"/>
            <a:ext cx="20574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2</a:t>
            </a:r>
            <a:endParaRPr lang="en-US" sz="2624" dirty="0"/>
          </a:p>
        </p:txBody>
      </p:sp>
      <p:sp>
        <p:nvSpPr>
          <p:cNvPr id="11" name="Text 9"/>
          <p:cNvSpPr/>
          <p:nvPr/>
        </p:nvSpPr>
        <p:spPr>
          <a:xfrm>
            <a:off x="6352342" y="3813572"/>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Books</a:t>
            </a:r>
            <a:endParaRPr lang="en-US" sz="2187" dirty="0"/>
          </a:p>
        </p:txBody>
      </p:sp>
      <p:sp>
        <p:nvSpPr>
          <p:cNvPr id="12" name="Text 10"/>
          <p:cNvSpPr/>
          <p:nvPr/>
        </p:nvSpPr>
        <p:spPr>
          <a:xfrm>
            <a:off x="6352342" y="4382929"/>
            <a:ext cx="2647950"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Recommended books on sentiment analysis and machine learning.</a:t>
            </a:r>
            <a:endParaRPr lang="en-US" sz="1750" dirty="0"/>
          </a:p>
        </p:txBody>
      </p:sp>
      <p:sp>
        <p:nvSpPr>
          <p:cNvPr id="13" name="Shape 11"/>
          <p:cNvSpPr/>
          <p:nvPr/>
        </p:nvSpPr>
        <p:spPr>
          <a:xfrm>
            <a:off x="9222462" y="3737253"/>
            <a:ext cx="499943" cy="499943"/>
          </a:xfrm>
          <a:prstGeom prst="roundRect">
            <a:avLst>
              <a:gd name="adj" fmla="val 20000"/>
            </a:avLst>
          </a:prstGeom>
          <a:solidFill>
            <a:srgbClr val="283157"/>
          </a:solidFill>
          <a:ln w="13811">
            <a:solidFill>
              <a:srgbClr val="303B69"/>
            </a:solidFill>
            <a:prstDash val="solid"/>
          </a:ln>
        </p:spPr>
      </p:sp>
      <p:sp>
        <p:nvSpPr>
          <p:cNvPr id="14" name="Text 12"/>
          <p:cNvSpPr/>
          <p:nvPr/>
        </p:nvSpPr>
        <p:spPr>
          <a:xfrm>
            <a:off x="9380934" y="3778925"/>
            <a:ext cx="18288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3</a:t>
            </a:r>
            <a:endParaRPr lang="en-US" sz="2624" dirty="0"/>
          </a:p>
        </p:txBody>
      </p:sp>
      <p:sp>
        <p:nvSpPr>
          <p:cNvPr id="15" name="Text 13"/>
          <p:cNvSpPr/>
          <p:nvPr/>
        </p:nvSpPr>
        <p:spPr>
          <a:xfrm>
            <a:off x="9944576" y="3813572"/>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Research Papers</a:t>
            </a:r>
            <a:endParaRPr lang="en-US" sz="2187" dirty="0"/>
          </a:p>
        </p:txBody>
      </p:sp>
      <p:sp>
        <p:nvSpPr>
          <p:cNvPr id="16" name="Text 14"/>
          <p:cNvSpPr/>
          <p:nvPr/>
        </p:nvSpPr>
        <p:spPr>
          <a:xfrm>
            <a:off x="9944576" y="4382929"/>
            <a:ext cx="2647950"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Stay updated with the latest research papers and studies on sentiment analysis.</a:t>
            </a:r>
            <a:endParaRPr lang="en-US" sz="1750" dirty="0"/>
          </a:p>
        </p:txBody>
      </p:sp>
      <p:pic>
        <p:nvPicPr>
          <p:cNvPr id="17"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3012281"/>
            <a:ext cx="4443889"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Thank You!</a:t>
            </a:r>
            <a:endParaRPr lang="en-US" sz="4374" dirty="0"/>
          </a:p>
        </p:txBody>
      </p:sp>
      <p:sp>
        <p:nvSpPr>
          <p:cNvPr id="5" name="Text 3"/>
          <p:cNvSpPr/>
          <p:nvPr/>
        </p:nvSpPr>
        <p:spPr>
          <a:xfrm>
            <a:off x="2037993" y="4150995"/>
            <a:ext cx="10554414"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Thank you for joining us today and learning about sentiment analysis. We hope you found this presentation informative and useful. If you have any further questions or would like to explore more about sentiment analysis, feel free to reach out to us. Have a great day!</a:t>
            </a:r>
            <a:endParaRPr lang="en-US" sz="1750" dirty="0"/>
          </a:p>
        </p:txBody>
      </p:sp>
      <p:pic>
        <p:nvPicPr>
          <p:cNvPr id="6"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4456628"/>
            <a:ext cx="4443889"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Introduction</a:t>
            </a:r>
            <a:endParaRPr lang="en-US" sz="4374" dirty="0"/>
          </a:p>
        </p:txBody>
      </p:sp>
      <p:sp>
        <p:nvSpPr>
          <p:cNvPr id="6" name="Text 3"/>
          <p:cNvSpPr/>
          <p:nvPr/>
        </p:nvSpPr>
        <p:spPr>
          <a:xfrm>
            <a:off x="2037993" y="5484257"/>
            <a:ext cx="10554414"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Sentiment analysis, a natural language processing (NLP) technique, is utilized to determine whether text sentiment is positive, negative, or neutral. This technique has various applications, including its impact on stock market prediction.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935968"/>
            <a:ext cx="4443889"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Dataset</a:t>
            </a:r>
            <a:endParaRPr lang="en-US" sz="4374" dirty="0"/>
          </a:p>
        </p:txBody>
      </p:sp>
      <p:sp>
        <p:nvSpPr>
          <p:cNvPr id="6" name="Shape 3"/>
          <p:cNvSpPr/>
          <p:nvPr/>
        </p:nvSpPr>
        <p:spPr>
          <a:xfrm>
            <a:off x="2037993" y="4963597"/>
            <a:ext cx="5166122" cy="2107525"/>
          </a:xfrm>
          <a:prstGeom prst="roundRect">
            <a:avLst>
              <a:gd name="adj" fmla="val 4744"/>
            </a:avLst>
          </a:prstGeom>
          <a:solidFill>
            <a:srgbClr val="283157"/>
          </a:solidFill>
          <a:ln w="13811">
            <a:solidFill>
              <a:srgbClr val="303B69"/>
            </a:solidFill>
            <a:prstDash val="solid"/>
          </a:ln>
        </p:spPr>
      </p:sp>
      <p:sp>
        <p:nvSpPr>
          <p:cNvPr id="7" name="Text 4"/>
          <p:cNvSpPr/>
          <p:nvPr/>
        </p:nvSpPr>
        <p:spPr>
          <a:xfrm>
            <a:off x="2273975" y="5199578"/>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Top Headlines</a:t>
            </a:r>
            <a:endParaRPr lang="en-US" sz="2187" dirty="0"/>
          </a:p>
        </p:txBody>
      </p:sp>
      <p:sp>
        <p:nvSpPr>
          <p:cNvPr id="8" name="Text 5"/>
          <p:cNvSpPr/>
          <p:nvPr/>
        </p:nvSpPr>
        <p:spPr>
          <a:xfrm>
            <a:off x="2273975" y="5768935"/>
            <a:ext cx="4694158" cy="710803"/>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Our dataset contains curated top headlines of companies.</a:t>
            </a:r>
            <a:endParaRPr lang="en-US" sz="1750" dirty="0"/>
          </a:p>
        </p:txBody>
      </p:sp>
      <p:sp>
        <p:nvSpPr>
          <p:cNvPr id="9" name="Shape 6"/>
          <p:cNvSpPr/>
          <p:nvPr/>
        </p:nvSpPr>
        <p:spPr>
          <a:xfrm>
            <a:off x="7426285" y="4963597"/>
            <a:ext cx="5166122" cy="2107525"/>
          </a:xfrm>
          <a:prstGeom prst="roundRect">
            <a:avLst>
              <a:gd name="adj" fmla="val 4744"/>
            </a:avLst>
          </a:prstGeom>
          <a:solidFill>
            <a:srgbClr val="283157"/>
          </a:solidFill>
          <a:ln w="13811">
            <a:solidFill>
              <a:srgbClr val="303B69"/>
            </a:solidFill>
            <a:prstDash val="solid"/>
          </a:ln>
        </p:spPr>
      </p:sp>
      <p:sp>
        <p:nvSpPr>
          <p:cNvPr id="10" name="Text 7"/>
          <p:cNvSpPr/>
          <p:nvPr/>
        </p:nvSpPr>
        <p:spPr>
          <a:xfrm>
            <a:off x="7662267" y="5199578"/>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Labels</a:t>
            </a:r>
            <a:endParaRPr lang="en-US" sz="2187" dirty="0"/>
          </a:p>
        </p:txBody>
      </p:sp>
      <p:sp>
        <p:nvSpPr>
          <p:cNvPr id="11" name="Text 8"/>
          <p:cNvSpPr/>
          <p:nvPr/>
        </p:nvSpPr>
        <p:spPr>
          <a:xfrm>
            <a:off x="7662267" y="5768935"/>
            <a:ext cx="4694158"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Each headline has a label (0 or 1) indicating a negative or positive impact on stock price.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495348"/>
          </a:xfrm>
          <a:prstGeom prst="rect">
            <a:avLst/>
          </a:prstGeom>
          <a:solidFill>
            <a:srgbClr val="080E26"/>
          </a:solidFill>
          <a:ln w="9644">
            <a:solidFill>
              <a:srgbClr val="565151"/>
            </a:solidFill>
            <a:prstDash val="solid"/>
          </a:ln>
        </p:spPr>
      </p:sp>
      <p:sp>
        <p:nvSpPr>
          <p:cNvPr id="4" name="Text 2"/>
          <p:cNvSpPr/>
          <p:nvPr/>
        </p:nvSpPr>
        <p:spPr>
          <a:xfrm>
            <a:off x="3621167" y="427673"/>
            <a:ext cx="5295900" cy="486013"/>
          </a:xfrm>
          <a:prstGeom prst="rect">
            <a:avLst/>
          </a:prstGeom>
          <a:noFill/>
          <a:ln/>
        </p:spPr>
        <p:txBody>
          <a:bodyPr wrap="none" rtlCol="0" anchor="t"/>
          <a:lstStyle/>
          <a:p>
            <a:pPr marL="0" indent="0">
              <a:lnSpc>
                <a:spcPts val="3827"/>
              </a:lnSpc>
              <a:buNone/>
            </a:pPr>
            <a:r>
              <a:rPr lang="en-US" sz="3062" dirty="0">
                <a:solidFill>
                  <a:srgbClr val="FFFFFF"/>
                </a:solidFill>
                <a:latin typeface="Fraunces" pitchFamily="34" charset="0"/>
                <a:ea typeface="Fraunces" pitchFamily="34" charset="-122"/>
                <a:cs typeface="Fraunces" pitchFamily="34" charset="-120"/>
              </a:rPr>
              <a:t>Steps for Sentiment Analysis</a:t>
            </a:r>
            <a:endParaRPr lang="en-US" sz="3062" dirty="0"/>
          </a:p>
        </p:txBody>
      </p:sp>
      <p:sp>
        <p:nvSpPr>
          <p:cNvPr id="5" name="Shape 3"/>
          <p:cNvSpPr/>
          <p:nvPr/>
        </p:nvSpPr>
        <p:spPr>
          <a:xfrm>
            <a:off x="3838932" y="1224677"/>
            <a:ext cx="31075" cy="6842998"/>
          </a:xfrm>
          <a:prstGeom prst="rect">
            <a:avLst/>
          </a:prstGeom>
          <a:solidFill>
            <a:srgbClr val="303B69"/>
          </a:solidFill>
          <a:ln/>
        </p:spPr>
      </p:sp>
      <p:sp>
        <p:nvSpPr>
          <p:cNvPr id="6" name="Shape 4"/>
          <p:cNvSpPr/>
          <p:nvPr/>
        </p:nvSpPr>
        <p:spPr>
          <a:xfrm>
            <a:off x="4029373" y="1505486"/>
            <a:ext cx="544354" cy="31075"/>
          </a:xfrm>
          <a:prstGeom prst="rect">
            <a:avLst/>
          </a:prstGeom>
          <a:solidFill>
            <a:srgbClr val="303B69"/>
          </a:solidFill>
          <a:ln/>
        </p:spPr>
      </p:sp>
      <p:sp>
        <p:nvSpPr>
          <p:cNvPr id="7" name="Shape 5"/>
          <p:cNvSpPr/>
          <p:nvPr/>
        </p:nvSpPr>
        <p:spPr>
          <a:xfrm>
            <a:off x="3679448" y="1346121"/>
            <a:ext cx="349925" cy="349925"/>
          </a:xfrm>
          <a:prstGeom prst="roundRect">
            <a:avLst>
              <a:gd name="adj" fmla="val 20002"/>
            </a:avLst>
          </a:prstGeom>
          <a:solidFill>
            <a:srgbClr val="283157"/>
          </a:solidFill>
          <a:ln w="9644">
            <a:solidFill>
              <a:srgbClr val="303B69"/>
            </a:solidFill>
            <a:prstDash val="solid"/>
          </a:ln>
        </p:spPr>
      </p:sp>
      <p:sp>
        <p:nvSpPr>
          <p:cNvPr id="8" name="Text 6"/>
          <p:cNvSpPr/>
          <p:nvPr/>
        </p:nvSpPr>
        <p:spPr>
          <a:xfrm>
            <a:off x="3801011" y="1375172"/>
            <a:ext cx="106680"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1</a:t>
            </a:r>
            <a:endParaRPr lang="en-US" sz="1837" dirty="0"/>
          </a:p>
        </p:txBody>
      </p:sp>
      <p:sp>
        <p:nvSpPr>
          <p:cNvPr id="9" name="Text 7"/>
          <p:cNvSpPr/>
          <p:nvPr/>
        </p:nvSpPr>
        <p:spPr>
          <a:xfrm>
            <a:off x="4709874" y="1380173"/>
            <a:ext cx="1555313"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Preprocessing</a:t>
            </a:r>
            <a:endParaRPr lang="en-US" sz="1531" dirty="0"/>
          </a:p>
        </p:txBody>
      </p:sp>
      <p:sp>
        <p:nvSpPr>
          <p:cNvPr id="10" name="Text 8"/>
          <p:cNvSpPr/>
          <p:nvPr/>
        </p:nvSpPr>
        <p:spPr>
          <a:xfrm>
            <a:off x="4709874" y="1778675"/>
            <a:ext cx="6299359" cy="497443"/>
          </a:xfrm>
          <a:prstGeom prst="rect">
            <a:avLst/>
          </a:prstGeom>
          <a:noFill/>
          <a:ln/>
        </p:spPr>
        <p:txBody>
          <a:bodyPr wrap="square" rtlCol="0" anchor="t"/>
          <a:lstStyle/>
          <a:p>
            <a:pPr marL="0" indent="0" algn="l">
              <a:lnSpc>
                <a:spcPts val="1960"/>
              </a:lnSpc>
              <a:buNone/>
            </a:pPr>
            <a:r>
              <a:rPr lang="en-US" sz="1225" dirty="0">
                <a:solidFill>
                  <a:srgbClr val="EBECEF"/>
                </a:solidFill>
                <a:latin typeface="Epilogue" pitchFamily="34" charset="0"/>
                <a:ea typeface="Epilogue" pitchFamily="34" charset="-122"/>
                <a:cs typeface="Epilogue" pitchFamily="34" charset="-120"/>
              </a:rPr>
              <a:t>Clean headlines by removing stop words, punctuation, and other unwanted characters.</a:t>
            </a:r>
            <a:endParaRPr lang="en-US" sz="1225" dirty="0"/>
          </a:p>
        </p:txBody>
      </p:sp>
      <p:sp>
        <p:nvSpPr>
          <p:cNvPr id="11" name="Shape 9"/>
          <p:cNvSpPr/>
          <p:nvPr/>
        </p:nvSpPr>
        <p:spPr>
          <a:xfrm>
            <a:off x="4029373" y="2905185"/>
            <a:ext cx="544354" cy="31075"/>
          </a:xfrm>
          <a:prstGeom prst="rect">
            <a:avLst/>
          </a:prstGeom>
          <a:solidFill>
            <a:srgbClr val="303B69"/>
          </a:solidFill>
          <a:ln/>
        </p:spPr>
      </p:sp>
      <p:sp>
        <p:nvSpPr>
          <p:cNvPr id="12" name="Shape 10"/>
          <p:cNvSpPr/>
          <p:nvPr/>
        </p:nvSpPr>
        <p:spPr>
          <a:xfrm>
            <a:off x="3679448" y="2745819"/>
            <a:ext cx="349925" cy="349925"/>
          </a:xfrm>
          <a:prstGeom prst="roundRect">
            <a:avLst>
              <a:gd name="adj" fmla="val 20002"/>
            </a:avLst>
          </a:prstGeom>
          <a:solidFill>
            <a:srgbClr val="283157"/>
          </a:solidFill>
          <a:ln w="9644">
            <a:solidFill>
              <a:srgbClr val="303B69"/>
            </a:solidFill>
            <a:prstDash val="solid"/>
          </a:ln>
        </p:spPr>
      </p:sp>
      <p:sp>
        <p:nvSpPr>
          <p:cNvPr id="13" name="Text 11"/>
          <p:cNvSpPr/>
          <p:nvPr/>
        </p:nvSpPr>
        <p:spPr>
          <a:xfrm>
            <a:off x="3781961" y="2774871"/>
            <a:ext cx="144780"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2</a:t>
            </a:r>
            <a:endParaRPr lang="en-US" sz="1837" dirty="0"/>
          </a:p>
        </p:txBody>
      </p:sp>
      <p:sp>
        <p:nvSpPr>
          <p:cNvPr id="14" name="Text 12"/>
          <p:cNvSpPr/>
          <p:nvPr/>
        </p:nvSpPr>
        <p:spPr>
          <a:xfrm>
            <a:off x="4709874" y="2779871"/>
            <a:ext cx="1729740"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Feature Extraction</a:t>
            </a:r>
            <a:endParaRPr lang="en-US" sz="1531" dirty="0"/>
          </a:p>
        </p:txBody>
      </p:sp>
      <p:sp>
        <p:nvSpPr>
          <p:cNvPr id="15" name="Text 13"/>
          <p:cNvSpPr/>
          <p:nvPr/>
        </p:nvSpPr>
        <p:spPr>
          <a:xfrm>
            <a:off x="4709874" y="3178373"/>
            <a:ext cx="6299359" cy="497443"/>
          </a:xfrm>
          <a:prstGeom prst="rect">
            <a:avLst/>
          </a:prstGeom>
          <a:noFill/>
          <a:ln/>
        </p:spPr>
        <p:txBody>
          <a:bodyPr wrap="square" rtlCol="0" anchor="t"/>
          <a:lstStyle/>
          <a:p>
            <a:pPr marL="0" indent="0" algn="l">
              <a:lnSpc>
                <a:spcPts val="1960"/>
              </a:lnSpc>
              <a:buNone/>
            </a:pPr>
            <a:r>
              <a:rPr lang="en-US" sz="1225" dirty="0">
                <a:solidFill>
                  <a:srgbClr val="EBECEF"/>
                </a:solidFill>
                <a:latin typeface="Epilogue" pitchFamily="34" charset="0"/>
                <a:ea typeface="Epilogue" pitchFamily="34" charset="-122"/>
                <a:cs typeface="Epilogue" pitchFamily="34" charset="-120"/>
              </a:rPr>
              <a:t>Extract features from preprocessed headlines using methods like bag-of-words, TF-IDF, or word embeddings.</a:t>
            </a:r>
            <a:endParaRPr lang="en-US" sz="1225" dirty="0"/>
          </a:p>
        </p:txBody>
      </p:sp>
      <p:sp>
        <p:nvSpPr>
          <p:cNvPr id="16" name="Shape 14"/>
          <p:cNvSpPr/>
          <p:nvPr/>
        </p:nvSpPr>
        <p:spPr>
          <a:xfrm>
            <a:off x="4029373" y="4304883"/>
            <a:ext cx="544354" cy="31075"/>
          </a:xfrm>
          <a:prstGeom prst="rect">
            <a:avLst/>
          </a:prstGeom>
          <a:solidFill>
            <a:srgbClr val="303B69"/>
          </a:solidFill>
          <a:ln/>
        </p:spPr>
      </p:sp>
      <p:sp>
        <p:nvSpPr>
          <p:cNvPr id="17" name="Shape 15"/>
          <p:cNvSpPr/>
          <p:nvPr/>
        </p:nvSpPr>
        <p:spPr>
          <a:xfrm>
            <a:off x="3679448" y="4145518"/>
            <a:ext cx="349925" cy="349925"/>
          </a:xfrm>
          <a:prstGeom prst="roundRect">
            <a:avLst>
              <a:gd name="adj" fmla="val 20002"/>
            </a:avLst>
          </a:prstGeom>
          <a:solidFill>
            <a:srgbClr val="283157"/>
          </a:solidFill>
          <a:ln w="9644">
            <a:solidFill>
              <a:srgbClr val="303B69"/>
            </a:solidFill>
            <a:prstDash val="solid"/>
          </a:ln>
        </p:spPr>
      </p:sp>
      <p:sp>
        <p:nvSpPr>
          <p:cNvPr id="18" name="Text 16"/>
          <p:cNvSpPr/>
          <p:nvPr/>
        </p:nvSpPr>
        <p:spPr>
          <a:xfrm>
            <a:off x="3789581" y="4174569"/>
            <a:ext cx="129540"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3</a:t>
            </a:r>
            <a:endParaRPr lang="en-US" sz="1837" dirty="0"/>
          </a:p>
        </p:txBody>
      </p:sp>
      <p:sp>
        <p:nvSpPr>
          <p:cNvPr id="19" name="Text 17"/>
          <p:cNvSpPr/>
          <p:nvPr/>
        </p:nvSpPr>
        <p:spPr>
          <a:xfrm>
            <a:off x="4709874" y="4179570"/>
            <a:ext cx="1555313"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Model Training</a:t>
            </a:r>
            <a:endParaRPr lang="en-US" sz="1531" dirty="0"/>
          </a:p>
        </p:txBody>
      </p:sp>
      <p:sp>
        <p:nvSpPr>
          <p:cNvPr id="20" name="Text 18"/>
          <p:cNvSpPr/>
          <p:nvPr/>
        </p:nvSpPr>
        <p:spPr>
          <a:xfrm>
            <a:off x="4709874" y="4578072"/>
            <a:ext cx="6299359" cy="497443"/>
          </a:xfrm>
          <a:prstGeom prst="rect">
            <a:avLst/>
          </a:prstGeom>
          <a:noFill/>
          <a:ln/>
        </p:spPr>
        <p:txBody>
          <a:bodyPr wrap="square" rtlCol="0" anchor="t"/>
          <a:lstStyle/>
          <a:p>
            <a:pPr marL="0" indent="0" algn="l">
              <a:lnSpc>
                <a:spcPts val="1960"/>
              </a:lnSpc>
              <a:buNone/>
            </a:pPr>
            <a:r>
              <a:rPr lang="en-US" sz="1225" dirty="0">
                <a:solidFill>
                  <a:srgbClr val="EBECEF"/>
                </a:solidFill>
                <a:latin typeface="Epilogue" pitchFamily="34" charset="0"/>
                <a:ea typeface="Epilogue" pitchFamily="34" charset="-122"/>
                <a:cs typeface="Epilogue" pitchFamily="34" charset="-120"/>
              </a:rPr>
              <a:t>Train a machine learning model (e.g., SVMs, logistic regression, Naive Bayes) to predict sentiment.</a:t>
            </a:r>
            <a:endParaRPr lang="en-US" sz="1225" dirty="0"/>
          </a:p>
        </p:txBody>
      </p:sp>
      <p:sp>
        <p:nvSpPr>
          <p:cNvPr id="21" name="Shape 19"/>
          <p:cNvSpPr/>
          <p:nvPr/>
        </p:nvSpPr>
        <p:spPr>
          <a:xfrm>
            <a:off x="4029373" y="5704582"/>
            <a:ext cx="544354" cy="31075"/>
          </a:xfrm>
          <a:prstGeom prst="rect">
            <a:avLst/>
          </a:prstGeom>
          <a:solidFill>
            <a:srgbClr val="303B69"/>
          </a:solidFill>
          <a:ln/>
        </p:spPr>
      </p:sp>
      <p:sp>
        <p:nvSpPr>
          <p:cNvPr id="22" name="Shape 20"/>
          <p:cNvSpPr/>
          <p:nvPr/>
        </p:nvSpPr>
        <p:spPr>
          <a:xfrm>
            <a:off x="3679448" y="5545217"/>
            <a:ext cx="349925" cy="349925"/>
          </a:xfrm>
          <a:prstGeom prst="roundRect">
            <a:avLst>
              <a:gd name="adj" fmla="val 20002"/>
            </a:avLst>
          </a:prstGeom>
          <a:solidFill>
            <a:srgbClr val="283157"/>
          </a:solidFill>
          <a:ln w="9644">
            <a:solidFill>
              <a:srgbClr val="303B69"/>
            </a:solidFill>
            <a:prstDash val="solid"/>
          </a:ln>
        </p:spPr>
      </p:sp>
      <p:sp>
        <p:nvSpPr>
          <p:cNvPr id="23" name="Text 21"/>
          <p:cNvSpPr/>
          <p:nvPr/>
        </p:nvSpPr>
        <p:spPr>
          <a:xfrm>
            <a:off x="3781961" y="5574268"/>
            <a:ext cx="144780"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4</a:t>
            </a:r>
            <a:endParaRPr lang="en-US" sz="1837" dirty="0"/>
          </a:p>
        </p:txBody>
      </p:sp>
      <p:sp>
        <p:nvSpPr>
          <p:cNvPr id="24" name="Text 22"/>
          <p:cNvSpPr/>
          <p:nvPr/>
        </p:nvSpPr>
        <p:spPr>
          <a:xfrm>
            <a:off x="4709874" y="5579269"/>
            <a:ext cx="1623060"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Model Evaluation</a:t>
            </a:r>
            <a:endParaRPr lang="en-US" sz="1531" dirty="0"/>
          </a:p>
        </p:txBody>
      </p:sp>
      <p:sp>
        <p:nvSpPr>
          <p:cNvPr id="25" name="Text 23"/>
          <p:cNvSpPr/>
          <p:nvPr/>
        </p:nvSpPr>
        <p:spPr>
          <a:xfrm>
            <a:off x="4709874" y="5977771"/>
            <a:ext cx="6299359" cy="497443"/>
          </a:xfrm>
          <a:prstGeom prst="rect">
            <a:avLst/>
          </a:prstGeom>
          <a:noFill/>
          <a:ln/>
        </p:spPr>
        <p:txBody>
          <a:bodyPr wrap="square" rtlCol="0" anchor="t"/>
          <a:lstStyle/>
          <a:p>
            <a:pPr marL="0" indent="0" algn="l">
              <a:lnSpc>
                <a:spcPts val="1960"/>
              </a:lnSpc>
              <a:buNone/>
            </a:pPr>
            <a:r>
              <a:rPr lang="en-US" sz="1225" dirty="0">
                <a:solidFill>
                  <a:srgbClr val="EBECEF"/>
                </a:solidFill>
                <a:latin typeface="Epilogue" pitchFamily="34" charset="0"/>
                <a:ea typeface="Epilogue" pitchFamily="34" charset="-122"/>
                <a:cs typeface="Epilogue" pitchFamily="34" charset="-120"/>
              </a:rPr>
              <a:t>Evaluate the model's performance on a held-out test set to identify areas for improvement.</a:t>
            </a:r>
            <a:endParaRPr lang="en-US" sz="1225" dirty="0"/>
          </a:p>
        </p:txBody>
      </p:sp>
      <p:sp>
        <p:nvSpPr>
          <p:cNvPr id="26" name="Shape 24"/>
          <p:cNvSpPr/>
          <p:nvPr/>
        </p:nvSpPr>
        <p:spPr>
          <a:xfrm>
            <a:off x="4029373" y="7104281"/>
            <a:ext cx="544354" cy="31075"/>
          </a:xfrm>
          <a:prstGeom prst="rect">
            <a:avLst/>
          </a:prstGeom>
          <a:solidFill>
            <a:srgbClr val="303B69"/>
          </a:solidFill>
          <a:ln/>
        </p:spPr>
      </p:sp>
      <p:sp>
        <p:nvSpPr>
          <p:cNvPr id="27" name="Shape 25"/>
          <p:cNvSpPr/>
          <p:nvPr/>
        </p:nvSpPr>
        <p:spPr>
          <a:xfrm>
            <a:off x="3679448" y="6944916"/>
            <a:ext cx="349925" cy="349925"/>
          </a:xfrm>
          <a:prstGeom prst="roundRect">
            <a:avLst>
              <a:gd name="adj" fmla="val 20002"/>
            </a:avLst>
          </a:prstGeom>
          <a:solidFill>
            <a:srgbClr val="283157"/>
          </a:solidFill>
          <a:ln w="9644">
            <a:solidFill>
              <a:srgbClr val="303B69"/>
            </a:solidFill>
            <a:prstDash val="solid"/>
          </a:ln>
        </p:spPr>
      </p:sp>
      <p:sp>
        <p:nvSpPr>
          <p:cNvPr id="28" name="Text 26"/>
          <p:cNvSpPr/>
          <p:nvPr/>
        </p:nvSpPr>
        <p:spPr>
          <a:xfrm>
            <a:off x="3785771" y="6973967"/>
            <a:ext cx="137160" cy="291703"/>
          </a:xfrm>
          <a:prstGeom prst="rect">
            <a:avLst/>
          </a:prstGeom>
          <a:noFill/>
          <a:ln/>
        </p:spPr>
        <p:txBody>
          <a:bodyPr wrap="none" rtlCol="0" anchor="t"/>
          <a:lstStyle/>
          <a:p>
            <a:pPr marL="0" indent="0" algn="ctr">
              <a:lnSpc>
                <a:spcPts val="2296"/>
              </a:lnSpc>
              <a:buNone/>
            </a:pPr>
            <a:r>
              <a:rPr lang="en-US" sz="1837" dirty="0">
                <a:solidFill>
                  <a:srgbClr val="EBECEF"/>
                </a:solidFill>
                <a:latin typeface="Fraunces" pitchFamily="34" charset="0"/>
                <a:ea typeface="Fraunces" pitchFamily="34" charset="-122"/>
                <a:cs typeface="Fraunces" pitchFamily="34" charset="-120"/>
              </a:rPr>
              <a:t>5</a:t>
            </a:r>
            <a:endParaRPr lang="en-US" sz="1837" dirty="0"/>
          </a:p>
        </p:txBody>
      </p:sp>
      <p:sp>
        <p:nvSpPr>
          <p:cNvPr id="29" name="Text 27"/>
          <p:cNvSpPr/>
          <p:nvPr/>
        </p:nvSpPr>
        <p:spPr>
          <a:xfrm>
            <a:off x="4709874" y="6978968"/>
            <a:ext cx="1592580" cy="243007"/>
          </a:xfrm>
          <a:prstGeom prst="rect">
            <a:avLst/>
          </a:prstGeom>
          <a:noFill/>
          <a:ln/>
        </p:spPr>
        <p:txBody>
          <a:bodyPr wrap="none" rtlCol="0" anchor="t"/>
          <a:lstStyle/>
          <a:p>
            <a:pPr marL="0" indent="0" algn="l">
              <a:lnSpc>
                <a:spcPts val="1914"/>
              </a:lnSpc>
              <a:buNone/>
            </a:pPr>
            <a:r>
              <a:rPr lang="en-US" sz="1531" dirty="0">
                <a:solidFill>
                  <a:srgbClr val="EBECEF"/>
                </a:solidFill>
                <a:latin typeface="Fraunces" pitchFamily="34" charset="0"/>
                <a:ea typeface="Fraunces" pitchFamily="34" charset="-122"/>
                <a:cs typeface="Fraunces" pitchFamily="34" charset="-120"/>
              </a:rPr>
              <a:t>Model Prediction</a:t>
            </a:r>
            <a:endParaRPr lang="en-US" sz="1531" dirty="0"/>
          </a:p>
        </p:txBody>
      </p:sp>
      <p:sp>
        <p:nvSpPr>
          <p:cNvPr id="30" name="Text 28"/>
          <p:cNvSpPr/>
          <p:nvPr/>
        </p:nvSpPr>
        <p:spPr>
          <a:xfrm>
            <a:off x="4709874" y="7377470"/>
            <a:ext cx="6299359" cy="497443"/>
          </a:xfrm>
          <a:prstGeom prst="rect">
            <a:avLst/>
          </a:prstGeom>
          <a:noFill/>
          <a:ln/>
        </p:spPr>
        <p:txBody>
          <a:bodyPr wrap="square" rtlCol="0" anchor="t"/>
          <a:lstStyle/>
          <a:p>
            <a:pPr marL="0" indent="0" algn="l">
              <a:lnSpc>
                <a:spcPts val="1960"/>
              </a:lnSpc>
              <a:buNone/>
            </a:pPr>
            <a:r>
              <a:rPr lang="en-US" sz="1225" dirty="0">
                <a:solidFill>
                  <a:srgbClr val="EBECEF"/>
                </a:solidFill>
                <a:latin typeface="Epilogue" pitchFamily="34" charset="0"/>
                <a:ea typeface="Epilogue" pitchFamily="34" charset="-122"/>
                <a:cs typeface="Epilogue" pitchFamily="34" charset="-120"/>
              </a:rPr>
              <a:t>Use the trained model to predict sentiment and impact on stock price for new headlines.</a:t>
            </a:r>
            <a:endParaRPr lang="en-US" sz="122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6096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1015722"/>
            <a:ext cx="4443889"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Example</a:t>
            </a:r>
            <a:endParaRPr lang="en-US" sz="4374" dirty="0"/>
          </a:p>
        </p:txBody>
      </p:sp>
      <p:sp>
        <p:nvSpPr>
          <p:cNvPr id="5" name="Shape 3"/>
          <p:cNvSpPr/>
          <p:nvPr/>
        </p:nvSpPr>
        <p:spPr>
          <a:xfrm>
            <a:off x="2037993" y="2328029"/>
            <a:ext cx="499943" cy="499943"/>
          </a:xfrm>
          <a:prstGeom prst="roundRect">
            <a:avLst>
              <a:gd name="adj" fmla="val 20000"/>
            </a:avLst>
          </a:prstGeom>
          <a:solidFill>
            <a:srgbClr val="283157"/>
          </a:solidFill>
          <a:ln w="13811">
            <a:solidFill>
              <a:srgbClr val="303B69"/>
            </a:solidFill>
            <a:prstDash val="solid"/>
          </a:ln>
        </p:spPr>
      </p:sp>
      <p:sp>
        <p:nvSpPr>
          <p:cNvPr id="6" name="Text 4"/>
          <p:cNvSpPr/>
          <p:nvPr/>
        </p:nvSpPr>
        <p:spPr>
          <a:xfrm>
            <a:off x="2211705" y="2369701"/>
            <a:ext cx="15240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1</a:t>
            </a:r>
            <a:endParaRPr lang="en-US" sz="2624" dirty="0"/>
          </a:p>
        </p:txBody>
      </p:sp>
      <p:sp>
        <p:nvSpPr>
          <p:cNvPr id="7" name="Text 5"/>
          <p:cNvSpPr/>
          <p:nvPr/>
        </p:nvSpPr>
        <p:spPr>
          <a:xfrm>
            <a:off x="2760107" y="2404348"/>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Python</a:t>
            </a:r>
            <a:endParaRPr lang="en-US" sz="2187" dirty="0"/>
          </a:p>
        </p:txBody>
      </p:sp>
      <p:sp>
        <p:nvSpPr>
          <p:cNvPr id="8" name="Text 6"/>
          <p:cNvSpPr/>
          <p:nvPr/>
        </p:nvSpPr>
        <p:spPr>
          <a:xfrm>
            <a:off x="2760107" y="2973705"/>
            <a:ext cx="2647950"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Use pandas, sklearn, and logistic regression to perform sentiment analysis.</a:t>
            </a:r>
            <a:endParaRPr lang="en-US" sz="1750" dirty="0"/>
          </a:p>
        </p:txBody>
      </p:sp>
      <p:sp>
        <p:nvSpPr>
          <p:cNvPr id="9" name="Shape 7"/>
          <p:cNvSpPr/>
          <p:nvPr/>
        </p:nvSpPr>
        <p:spPr>
          <a:xfrm>
            <a:off x="5630228" y="2328029"/>
            <a:ext cx="499943" cy="499943"/>
          </a:xfrm>
          <a:prstGeom prst="roundRect">
            <a:avLst>
              <a:gd name="adj" fmla="val 20000"/>
            </a:avLst>
          </a:prstGeom>
          <a:solidFill>
            <a:srgbClr val="283157"/>
          </a:solidFill>
          <a:ln w="13811">
            <a:solidFill>
              <a:srgbClr val="303B69"/>
            </a:solidFill>
            <a:prstDash val="solid"/>
          </a:ln>
        </p:spPr>
      </p:sp>
      <p:sp>
        <p:nvSpPr>
          <p:cNvPr id="10" name="Text 8"/>
          <p:cNvSpPr/>
          <p:nvPr/>
        </p:nvSpPr>
        <p:spPr>
          <a:xfrm>
            <a:off x="5777270" y="2369701"/>
            <a:ext cx="20574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2</a:t>
            </a:r>
            <a:endParaRPr lang="en-US" sz="2624" dirty="0"/>
          </a:p>
        </p:txBody>
      </p:sp>
      <p:sp>
        <p:nvSpPr>
          <p:cNvPr id="11" name="Text 9"/>
          <p:cNvSpPr/>
          <p:nvPr/>
        </p:nvSpPr>
        <p:spPr>
          <a:xfrm>
            <a:off x="6352342" y="2404348"/>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Load Dataset</a:t>
            </a:r>
            <a:endParaRPr lang="en-US" sz="2187" dirty="0"/>
          </a:p>
        </p:txBody>
      </p:sp>
      <p:sp>
        <p:nvSpPr>
          <p:cNvPr id="12" name="Text 10"/>
          <p:cNvSpPr/>
          <p:nvPr/>
        </p:nvSpPr>
        <p:spPr>
          <a:xfrm>
            <a:off x="6352342" y="2973705"/>
            <a:ext cx="2647950" cy="2132409"/>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Read the dataset and preprocess headlines by converting to lowercase and removing commas and periods.</a:t>
            </a:r>
            <a:endParaRPr lang="en-US" sz="1750" dirty="0"/>
          </a:p>
        </p:txBody>
      </p:sp>
      <p:sp>
        <p:nvSpPr>
          <p:cNvPr id="13" name="Shape 11"/>
          <p:cNvSpPr/>
          <p:nvPr/>
        </p:nvSpPr>
        <p:spPr>
          <a:xfrm>
            <a:off x="9222462" y="2328029"/>
            <a:ext cx="499943" cy="499943"/>
          </a:xfrm>
          <a:prstGeom prst="roundRect">
            <a:avLst>
              <a:gd name="adj" fmla="val 20000"/>
            </a:avLst>
          </a:prstGeom>
          <a:solidFill>
            <a:srgbClr val="283157"/>
          </a:solidFill>
          <a:ln w="13811">
            <a:solidFill>
              <a:srgbClr val="303B69"/>
            </a:solidFill>
            <a:prstDash val="solid"/>
          </a:ln>
        </p:spPr>
      </p:sp>
      <p:sp>
        <p:nvSpPr>
          <p:cNvPr id="14" name="Text 12"/>
          <p:cNvSpPr/>
          <p:nvPr/>
        </p:nvSpPr>
        <p:spPr>
          <a:xfrm>
            <a:off x="9380934" y="2369701"/>
            <a:ext cx="18288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3</a:t>
            </a:r>
            <a:endParaRPr lang="en-US" sz="2624" dirty="0"/>
          </a:p>
        </p:txBody>
      </p:sp>
      <p:sp>
        <p:nvSpPr>
          <p:cNvPr id="15" name="Text 13"/>
          <p:cNvSpPr/>
          <p:nvPr/>
        </p:nvSpPr>
        <p:spPr>
          <a:xfrm>
            <a:off x="9944576" y="2404348"/>
            <a:ext cx="2468880"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Feature Extraction</a:t>
            </a:r>
            <a:endParaRPr lang="en-US" sz="2187" dirty="0"/>
          </a:p>
        </p:txBody>
      </p:sp>
      <p:sp>
        <p:nvSpPr>
          <p:cNvPr id="16" name="Text 14"/>
          <p:cNvSpPr/>
          <p:nvPr/>
        </p:nvSpPr>
        <p:spPr>
          <a:xfrm>
            <a:off x="9944576" y="2973705"/>
            <a:ext cx="2647950"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Use TF-IDF vectorizer to extract features from the preprocessed headlines.</a:t>
            </a:r>
            <a:endParaRPr lang="en-US" sz="1750" dirty="0"/>
          </a:p>
        </p:txBody>
      </p:sp>
      <p:sp>
        <p:nvSpPr>
          <p:cNvPr id="17" name="Shape 15"/>
          <p:cNvSpPr/>
          <p:nvPr/>
        </p:nvSpPr>
        <p:spPr>
          <a:xfrm>
            <a:off x="2037993" y="5501878"/>
            <a:ext cx="499943" cy="499943"/>
          </a:xfrm>
          <a:prstGeom prst="roundRect">
            <a:avLst>
              <a:gd name="adj" fmla="val 20000"/>
            </a:avLst>
          </a:prstGeom>
          <a:solidFill>
            <a:srgbClr val="283157"/>
          </a:solidFill>
          <a:ln w="13811">
            <a:solidFill>
              <a:srgbClr val="303B69"/>
            </a:solidFill>
            <a:prstDash val="solid"/>
          </a:ln>
        </p:spPr>
      </p:sp>
      <p:sp>
        <p:nvSpPr>
          <p:cNvPr id="18" name="Text 16"/>
          <p:cNvSpPr/>
          <p:nvPr/>
        </p:nvSpPr>
        <p:spPr>
          <a:xfrm>
            <a:off x="2185035" y="5543550"/>
            <a:ext cx="20574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4</a:t>
            </a:r>
            <a:endParaRPr lang="en-US" sz="2624" dirty="0"/>
          </a:p>
        </p:txBody>
      </p:sp>
      <p:sp>
        <p:nvSpPr>
          <p:cNvPr id="19" name="Text 17"/>
          <p:cNvSpPr/>
          <p:nvPr/>
        </p:nvSpPr>
        <p:spPr>
          <a:xfrm>
            <a:off x="2760107" y="5578197"/>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Model Training</a:t>
            </a:r>
            <a:endParaRPr lang="en-US" sz="2187" dirty="0"/>
          </a:p>
        </p:txBody>
      </p:sp>
      <p:sp>
        <p:nvSpPr>
          <p:cNvPr id="20" name="Text 18"/>
          <p:cNvSpPr/>
          <p:nvPr/>
        </p:nvSpPr>
        <p:spPr>
          <a:xfrm>
            <a:off x="2760107" y="6147554"/>
            <a:ext cx="4444008"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Split the dataset, train a logistic regression model, and evaluate its accuracy.</a:t>
            </a:r>
            <a:endParaRPr lang="en-US" sz="1750" dirty="0"/>
          </a:p>
        </p:txBody>
      </p:sp>
      <p:sp>
        <p:nvSpPr>
          <p:cNvPr id="21" name="Shape 19"/>
          <p:cNvSpPr/>
          <p:nvPr/>
        </p:nvSpPr>
        <p:spPr>
          <a:xfrm>
            <a:off x="7426285" y="5501878"/>
            <a:ext cx="499943" cy="499943"/>
          </a:xfrm>
          <a:prstGeom prst="roundRect">
            <a:avLst>
              <a:gd name="adj" fmla="val 20000"/>
            </a:avLst>
          </a:prstGeom>
          <a:solidFill>
            <a:srgbClr val="283157"/>
          </a:solidFill>
          <a:ln w="13811">
            <a:solidFill>
              <a:srgbClr val="303B69"/>
            </a:solidFill>
            <a:prstDash val="solid"/>
          </a:ln>
        </p:spPr>
      </p:sp>
      <p:sp>
        <p:nvSpPr>
          <p:cNvPr id="22" name="Text 20"/>
          <p:cNvSpPr/>
          <p:nvPr/>
        </p:nvSpPr>
        <p:spPr>
          <a:xfrm>
            <a:off x="7580948" y="5543550"/>
            <a:ext cx="19050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5</a:t>
            </a:r>
            <a:endParaRPr lang="en-US" sz="2624" dirty="0"/>
          </a:p>
        </p:txBody>
      </p:sp>
      <p:sp>
        <p:nvSpPr>
          <p:cNvPr id="23" name="Text 21"/>
          <p:cNvSpPr/>
          <p:nvPr/>
        </p:nvSpPr>
        <p:spPr>
          <a:xfrm>
            <a:off x="8148399" y="5578197"/>
            <a:ext cx="2255520"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Model Prediction</a:t>
            </a:r>
            <a:endParaRPr lang="en-US" sz="2187" dirty="0"/>
          </a:p>
        </p:txBody>
      </p:sp>
      <p:sp>
        <p:nvSpPr>
          <p:cNvPr id="24" name="Text 22"/>
          <p:cNvSpPr/>
          <p:nvPr/>
        </p:nvSpPr>
        <p:spPr>
          <a:xfrm>
            <a:off x="8148399" y="6147554"/>
            <a:ext cx="4444008" cy="710803"/>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Predict sentiment and impact on stock price for a new headline.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4456628"/>
            <a:ext cx="4443889"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Conclusion</a:t>
            </a:r>
            <a:endParaRPr lang="en-US" sz="4374" dirty="0"/>
          </a:p>
        </p:txBody>
      </p:sp>
      <p:sp>
        <p:nvSpPr>
          <p:cNvPr id="6" name="Text 3"/>
          <p:cNvSpPr/>
          <p:nvPr/>
        </p:nvSpPr>
        <p:spPr>
          <a:xfrm>
            <a:off x="2037993" y="5484257"/>
            <a:ext cx="10554414"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Sentiment analysis is a powerful tool for predicting the impact of news headlines on stock prices. By following the outlined steps, you can build your own sentiment analysis model and make informed investment decisions.</a:t>
            </a:r>
            <a:endParaRPr lang="en-US" sz="1750" dirty="0"/>
          </a:p>
        </p:txBody>
      </p:sp>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3767614"/>
            <a:ext cx="4443889"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Questions?</a:t>
            </a:r>
            <a:endParaRPr lang="en-US" sz="4374" dirty="0"/>
          </a:p>
        </p:txBody>
      </p:sp>
      <p:pic>
        <p:nvPicPr>
          <p:cNvPr id="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2491621"/>
            <a:ext cx="994410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The Challenges of Sentiment Analysis</a:t>
            </a:r>
            <a:endParaRPr lang="en-US" sz="4374" dirty="0"/>
          </a:p>
        </p:txBody>
      </p:sp>
      <p:sp>
        <p:nvSpPr>
          <p:cNvPr id="5" name="Shape 3"/>
          <p:cNvSpPr/>
          <p:nvPr/>
        </p:nvSpPr>
        <p:spPr>
          <a:xfrm>
            <a:off x="2037993" y="3630335"/>
            <a:ext cx="3370064" cy="2107525"/>
          </a:xfrm>
          <a:prstGeom prst="roundRect">
            <a:avLst>
              <a:gd name="adj" fmla="val 4744"/>
            </a:avLst>
          </a:prstGeom>
          <a:solidFill>
            <a:srgbClr val="283157"/>
          </a:solidFill>
          <a:ln w="13811">
            <a:solidFill>
              <a:srgbClr val="303B69"/>
            </a:solidFill>
            <a:prstDash val="solid"/>
          </a:ln>
        </p:spPr>
      </p:sp>
      <p:sp>
        <p:nvSpPr>
          <p:cNvPr id="6" name="Text 4"/>
          <p:cNvSpPr/>
          <p:nvPr/>
        </p:nvSpPr>
        <p:spPr>
          <a:xfrm>
            <a:off x="2273975" y="3866317"/>
            <a:ext cx="2712720"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Language Variations</a:t>
            </a:r>
            <a:endParaRPr lang="en-US" sz="2187" dirty="0"/>
          </a:p>
        </p:txBody>
      </p:sp>
      <p:sp>
        <p:nvSpPr>
          <p:cNvPr id="7" name="Text 5"/>
          <p:cNvSpPr/>
          <p:nvPr/>
        </p:nvSpPr>
        <p:spPr>
          <a:xfrm>
            <a:off x="2273975" y="4435673"/>
            <a:ext cx="2898100"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Sentiment analysis must consider language nuances and context.</a:t>
            </a:r>
            <a:endParaRPr lang="en-US" sz="1750" dirty="0"/>
          </a:p>
        </p:txBody>
      </p:sp>
      <p:sp>
        <p:nvSpPr>
          <p:cNvPr id="8" name="Shape 6"/>
          <p:cNvSpPr/>
          <p:nvPr/>
        </p:nvSpPr>
        <p:spPr>
          <a:xfrm>
            <a:off x="5630228" y="3630335"/>
            <a:ext cx="3370064" cy="2107525"/>
          </a:xfrm>
          <a:prstGeom prst="roundRect">
            <a:avLst>
              <a:gd name="adj" fmla="val 4744"/>
            </a:avLst>
          </a:prstGeom>
          <a:solidFill>
            <a:srgbClr val="283157"/>
          </a:solidFill>
          <a:ln w="13811">
            <a:solidFill>
              <a:srgbClr val="303B69"/>
            </a:solidFill>
            <a:prstDash val="solid"/>
          </a:ln>
        </p:spPr>
      </p:sp>
      <p:sp>
        <p:nvSpPr>
          <p:cNvPr id="9" name="Text 7"/>
          <p:cNvSpPr/>
          <p:nvPr/>
        </p:nvSpPr>
        <p:spPr>
          <a:xfrm>
            <a:off x="5866209" y="3866317"/>
            <a:ext cx="2484120"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Sarcasm and Irony</a:t>
            </a:r>
            <a:endParaRPr lang="en-US" sz="2187" dirty="0"/>
          </a:p>
        </p:txBody>
      </p:sp>
      <p:sp>
        <p:nvSpPr>
          <p:cNvPr id="10" name="Text 8"/>
          <p:cNvSpPr/>
          <p:nvPr/>
        </p:nvSpPr>
        <p:spPr>
          <a:xfrm>
            <a:off x="5866209" y="4435673"/>
            <a:ext cx="2898100"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Understanding sarcastic or ironic statements can be challenging.</a:t>
            </a:r>
            <a:endParaRPr lang="en-US" sz="1750" dirty="0"/>
          </a:p>
        </p:txBody>
      </p:sp>
      <p:sp>
        <p:nvSpPr>
          <p:cNvPr id="11" name="Shape 9"/>
          <p:cNvSpPr/>
          <p:nvPr/>
        </p:nvSpPr>
        <p:spPr>
          <a:xfrm>
            <a:off x="9222462" y="3630335"/>
            <a:ext cx="3370064" cy="2107525"/>
          </a:xfrm>
          <a:prstGeom prst="roundRect">
            <a:avLst>
              <a:gd name="adj" fmla="val 4744"/>
            </a:avLst>
          </a:prstGeom>
          <a:solidFill>
            <a:srgbClr val="283157"/>
          </a:solidFill>
          <a:ln w="13811">
            <a:solidFill>
              <a:srgbClr val="303B69"/>
            </a:solidFill>
            <a:prstDash val="solid"/>
          </a:ln>
        </p:spPr>
      </p:sp>
      <p:sp>
        <p:nvSpPr>
          <p:cNvPr id="12" name="Text 10"/>
          <p:cNvSpPr/>
          <p:nvPr/>
        </p:nvSpPr>
        <p:spPr>
          <a:xfrm>
            <a:off x="9458444" y="3866317"/>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Data Bias</a:t>
            </a:r>
            <a:endParaRPr lang="en-US" sz="2187" dirty="0"/>
          </a:p>
        </p:txBody>
      </p:sp>
      <p:sp>
        <p:nvSpPr>
          <p:cNvPr id="13" name="Text 11"/>
          <p:cNvSpPr/>
          <p:nvPr/>
        </p:nvSpPr>
        <p:spPr>
          <a:xfrm>
            <a:off x="9458444" y="4435673"/>
            <a:ext cx="2898100"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Data bias in training sets can affect sentiment analysis accuracy.</a:t>
            </a:r>
            <a:endParaRPr lang="en-US" sz="1750" dirty="0"/>
          </a:p>
        </p:txBody>
      </p:sp>
      <p:pic>
        <p:nvPicPr>
          <p:cNvPr id="14"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1396722"/>
            <a:ext cx="4443889"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Case Studies</a:t>
            </a:r>
            <a:endParaRPr lang="en-US" sz="4374" dirty="0"/>
          </a:p>
        </p:txBody>
      </p:sp>
      <p:pic>
        <p:nvPicPr>
          <p:cNvPr id="5" name="Image 0" descr="preencoded.png"/>
          <p:cNvPicPr>
            <a:picLocks noChangeAspect="1"/>
          </p:cNvPicPr>
          <p:nvPr/>
        </p:nvPicPr>
        <p:blipFill>
          <a:blip r:embed="rId3"/>
          <a:stretch>
            <a:fillRect/>
          </a:stretch>
        </p:blipFill>
        <p:spPr>
          <a:xfrm>
            <a:off x="2037993" y="2535436"/>
            <a:ext cx="3295888" cy="2036921"/>
          </a:xfrm>
          <a:prstGeom prst="rect">
            <a:avLst/>
          </a:prstGeom>
        </p:spPr>
      </p:pic>
      <p:sp>
        <p:nvSpPr>
          <p:cNvPr id="6" name="Text 3"/>
          <p:cNvSpPr/>
          <p:nvPr/>
        </p:nvSpPr>
        <p:spPr>
          <a:xfrm>
            <a:off x="2037993" y="4850011"/>
            <a:ext cx="3295888" cy="694373"/>
          </a:xfrm>
          <a:prstGeom prst="rect">
            <a:avLst/>
          </a:prstGeom>
          <a:noFill/>
          <a:ln/>
        </p:spPr>
        <p:txBody>
          <a:bodyPr wrap="squar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Stock Market Predictions</a:t>
            </a:r>
            <a:endParaRPr lang="en-US" sz="2187" dirty="0"/>
          </a:p>
        </p:txBody>
      </p:sp>
      <p:sp>
        <p:nvSpPr>
          <p:cNvPr id="7" name="Text 4"/>
          <p:cNvSpPr/>
          <p:nvPr/>
        </p:nvSpPr>
        <p:spPr>
          <a:xfrm>
            <a:off x="2037993" y="5766554"/>
            <a:ext cx="3295888" cy="1066205"/>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Case studies highlighting successful predictions using sentiment analysis.</a:t>
            </a:r>
            <a:endParaRPr lang="en-US" sz="1750" dirty="0"/>
          </a:p>
        </p:txBody>
      </p:sp>
      <p:pic>
        <p:nvPicPr>
          <p:cNvPr id="8" name="Image 1" descr="preencoded.png"/>
          <p:cNvPicPr>
            <a:picLocks noChangeAspect="1"/>
          </p:cNvPicPr>
          <p:nvPr/>
        </p:nvPicPr>
        <p:blipFill>
          <a:blip r:embed="rId4"/>
          <a:stretch>
            <a:fillRect/>
          </a:stretch>
        </p:blipFill>
        <p:spPr>
          <a:xfrm>
            <a:off x="5667137" y="2535436"/>
            <a:ext cx="3296007" cy="2037040"/>
          </a:xfrm>
          <a:prstGeom prst="rect">
            <a:avLst/>
          </a:prstGeom>
        </p:spPr>
      </p:pic>
      <p:sp>
        <p:nvSpPr>
          <p:cNvPr id="9" name="Text 5"/>
          <p:cNvSpPr/>
          <p:nvPr/>
        </p:nvSpPr>
        <p:spPr>
          <a:xfrm>
            <a:off x="5667137" y="4850130"/>
            <a:ext cx="297942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Market Trend Analysis</a:t>
            </a:r>
            <a:endParaRPr lang="en-US" sz="2187" dirty="0"/>
          </a:p>
        </p:txBody>
      </p:sp>
      <p:sp>
        <p:nvSpPr>
          <p:cNvPr id="10" name="Text 6"/>
          <p:cNvSpPr/>
          <p:nvPr/>
        </p:nvSpPr>
        <p:spPr>
          <a:xfrm>
            <a:off x="5667137" y="5419487"/>
            <a:ext cx="3296007" cy="1066205"/>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Real-world examples of sentiment analysis for analyzing market trends.</a:t>
            </a:r>
            <a:endParaRPr lang="en-US" sz="1750" dirty="0"/>
          </a:p>
        </p:txBody>
      </p:sp>
      <p:pic>
        <p:nvPicPr>
          <p:cNvPr id="11" name="Image 2" descr="preencoded.png"/>
          <p:cNvPicPr>
            <a:picLocks noChangeAspect="1"/>
          </p:cNvPicPr>
          <p:nvPr/>
        </p:nvPicPr>
        <p:blipFill>
          <a:blip r:embed="rId5"/>
          <a:stretch>
            <a:fillRect/>
          </a:stretch>
        </p:blipFill>
        <p:spPr>
          <a:xfrm>
            <a:off x="9296400" y="2535436"/>
            <a:ext cx="3296007" cy="2037040"/>
          </a:xfrm>
          <a:prstGeom prst="rect">
            <a:avLst/>
          </a:prstGeom>
        </p:spPr>
      </p:pic>
      <p:sp>
        <p:nvSpPr>
          <p:cNvPr id="12" name="Text 7"/>
          <p:cNvSpPr/>
          <p:nvPr/>
        </p:nvSpPr>
        <p:spPr>
          <a:xfrm>
            <a:off x="9296400" y="4850130"/>
            <a:ext cx="284226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Investment Decisions</a:t>
            </a:r>
            <a:endParaRPr lang="en-US" sz="2187" dirty="0"/>
          </a:p>
        </p:txBody>
      </p:sp>
      <p:sp>
        <p:nvSpPr>
          <p:cNvPr id="13" name="Text 8"/>
          <p:cNvSpPr/>
          <p:nvPr/>
        </p:nvSpPr>
        <p:spPr>
          <a:xfrm>
            <a:off x="9296400" y="5419487"/>
            <a:ext cx="3296007" cy="1066205"/>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How sentiment analysis assists in making informed investment decisions.</a:t>
            </a:r>
            <a:endParaRPr lang="en-US" sz="1750" dirty="0"/>
          </a:p>
        </p:txBody>
      </p:sp>
      <p:pic>
        <p:nvPicPr>
          <p:cNvPr id="14"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572</Words>
  <Application>Microsoft Office PowerPoint</Application>
  <PresentationFormat>Custom</PresentationFormat>
  <Paragraphs>90</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Epilogue</vt:lpstr>
      <vt:lpstr>Fraunces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Lenovo</cp:lastModifiedBy>
  <cp:revision>2</cp:revision>
  <dcterms:created xsi:type="dcterms:W3CDTF">2023-11-10T10:20:06Z</dcterms:created>
  <dcterms:modified xsi:type="dcterms:W3CDTF">2023-11-10T10:23:14Z</dcterms:modified>
</cp:coreProperties>
</file>